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3"/>
  </p:notesMasterIdLst>
  <p:sldIdLst>
    <p:sldId id="256" r:id="rId2"/>
    <p:sldId id="362" r:id="rId3"/>
    <p:sldId id="364" r:id="rId4"/>
    <p:sldId id="365" r:id="rId5"/>
    <p:sldId id="363" r:id="rId6"/>
    <p:sldId id="367" r:id="rId7"/>
    <p:sldId id="368" r:id="rId8"/>
    <p:sldId id="369" r:id="rId9"/>
    <p:sldId id="370" r:id="rId10"/>
    <p:sldId id="374" r:id="rId11"/>
    <p:sldId id="371" r:id="rId12"/>
    <p:sldId id="373" r:id="rId13"/>
    <p:sldId id="376" r:id="rId14"/>
    <p:sldId id="377" r:id="rId15"/>
    <p:sldId id="378" r:id="rId16"/>
    <p:sldId id="372" r:id="rId17"/>
    <p:sldId id="375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2" r:id="rId71"/>
    <p:sldId id="431" r:id="rId72"/>
    <p:sldId id="433" r:id="rId73"/>
    <p:sldId id="434" r:id="rId74"/>
    <p:sldId id="435" r:id="rId75"/>
    <p:sldId id="436" r:id="rId76"/>
    <p:sldId id="437" r:id="rId77"/>
    <p:sldId id="439" r:id="rId78"/>
    <p:sldId id="438" r:id="rId79"/>
    <p:sldId id="440" r:id="rId80"/>
    <p:sldId id="441" r:id="rId81"/>
    <p:sldId id="442" r:id="rId8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/>
    <p:restoredTop sz="93090" autoAdjust="0"/>
  </p:normalViewPr>
  <p:slideViewPr>
    <p:cSldViewPr snapToGrid="0" snapToObjects="1">
      <p:cViewPr varScale="1">
        <p:scale>
          <a:sx n="103" d="100"/>
          <a:sy n="103" d="100"/>
        </p:scale>
        <p:origin x="124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...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2950388" y="2364822"/>
          <a:ext cx="1985923" cy="1985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решений (оптимизация)</a:t>
          </a:r>
        </a:p>
      </dsp:txBody>
      <dsp:txXfrm>
        <a:off x="3241220" y="2655654"/>
        <a:ext cx="1404259" cy="1404259"/>
      </dsp:txXfrm>
    </dsp:sp>
    <dsp:sp modelId="{74148ABB-2276-0C4A-AF71-1C1DDA514857}">
      <dsp:nvSpPr>
        <dsp:cNvPr id="0" name=""/>
        <dsp:cNvSpPr/>
      </dsp:nvSpPr>
      <dsp:spPr>
        <a:xfrm rot="12900000">
          <a:off x="167393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868159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Эксперты ЭС</a:t>
          </a:r>
        </a:p>
      </dsp:txBody>
      <dsp:txXfrm>
        <a:off x="912365" y="1154582"/>
        <a:ext cx="1798215" cy="1420889"/>
      </dsp:txXfrm>
    </dsp:sp>
    <dsp:sp modelId="{08CA93C2-E7AB-944A-89E4-95437DAE86F8}">
      <dsp:nvSpPr>
        <dsp:cNvPr id="0" name=""/>
        <dsp:cNvSpPr/>
      </dsp:nvSpPr>
      <dsp:spPr>
        <a:xfrm rot="16200000">
          <a:off x="3182823" y="1232775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000036" y="592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ЛПР СППР</a:t>
          </a:r>
        </a:p>
      </dsp:txBody>
      <dsp:txXfrm>
        <a:off x="3044242" y="44798"/>
        <a:ext cx="1798215" cy="1420889"/>
      </dsp:txXfrm>
    </dsp:sp>
    <dsp:sp modelId="{FFDC4AAC-B597-AE4D-BF7C-DADE408762B4}">
      <dsp:nvSpPr>
        <dsp:cNvPr id="0" name=""/>
        <dsp:cNvSpPr/>
      </dsp:nvSpPr>
      <dsp:spPr>
        <a:xfrm rot="19500000">
          <a:off x="469171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131913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Машинное обучение</a:t>
          </a:r>
        </a:p>
      </dsp:txBody>
      <dsp:txXfrm>
        <a:off x="5176119" y="1154582"/>
        <a:ext cx="1798215" cy="1420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790478" y="780694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Машинное обучение</a:t>
          </a:r>
        </a:p>
      </dsp:txBody>
      <dsp:txXfrm>
        <a:off x="2790478" y="780694"/>
        <a:ext cx="2305742" cy="1152871"/>
      </dsp:txXfrm>
    </dsp:sp>
    <dsp:sp modelId="{F97AE900-9DB1-4E42-9554-9580C6F9C767}">
      <dsp:nvSpPr>
        <dsp:cNvPr id="0" name=""/>
        <dsp:cNvSpPr/>
      </dsp:nvSpPr>
      <dsp:spPr>
        <a:xfrm>
          <a:off x="529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с учителем</a:t>
          </a:r>
        </a:p>
      </dsp:txBody>
      <dsp:txXfrm>
        <a:off x="529" y="2417772"/>
        <a:ext cx="2305742" cy="1152871"/>
      </dsp:txXfrm>
    </dsp:sp>
    <dsp:sp modelId="{EF33EFF4-6893-9A46-A244-D26FF86EEADF}">
      <dsp:nvSpPr>
        <dsp:cNvPr id="0" name=""/>
        <dsp:cNvSpPr/>
      </dsp:nvSpPr>
      <dsp:spPr>
        <a:xfrm>
          <a:off x="2790478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без учителя</a:t>
          </a:r>
        </a:p>
      </dsp:txBody>
      <dsp:txXfrm>
        <a:off x="2790478" y="2417772"/>
        <a:ext cx="2305742" cy="1152871"/>
      </dsp:txXfrm>
    </dsp:sp>
    <dsp:sp modelId="{C7355EA6-372A-7C4B-A64A-BFA911CC8D09}">
      <dsp:nvSpPr>
        <dsp:cNvPr id="0" name=""/>
        <dsp:cNvSpPr/>
      </dsp:nvSpPr>
      <dsp:spPr>
        <a:xfrm>
          <a:off x="5580427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...</a:t>
          </a:r>
        </a:p>
      </dsp:txBody>
      <dsp:txXfrm>
        <a:off x="5580427" y="2417772"/>
        <a:ext cx="2305742" cy="1152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06.11.2020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06.11.2020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06.11.2020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06.11.2020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06.11.2020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06.11.2020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06.11.2020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06.11.2020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06.11.2020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06.11.2020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06.11.2020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06.11.2020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данных и системы поддержки принятия решений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22513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классе</a:t>
            </a:r>
          </a:p>
          <a:p>
            <a:r>
              <a:rPr lang="ru-RU" sz="2400" dirty="0"/>
              <a:t>Придумать спецификацию класса агента – игрока</a:t>
            </a:r>
          </a:p>
          <a:p>
            <a:r>
              <a:rPr lang="ru-RU" sz="2400" dirty="0"/>
              <a:t>Выберем лучший вариант</a:t>
            </a:r>
          </a:p>
          <a:p>
            <a:pPr marL="0" indent="0">
              <a:buNone/>
            </a:pPr>
            <a:r>
              <a:rPr lang="ru-RU" sz="2400" dirty="0"/>
              <a:t>Дома</a:t>
            </a:r>
            <a:endParaRPr lang="en-US" sz="2400" dirty="0"/>
          </a:p>
          <a:p>
            <a:r>
              <a:rPr lang="ru-RU" sz="2400" dirty="0"/>
              <a:t>Написать класс, который берет два экземпляра классов агентов и играет</a:t>
            </a:r>
          </a:p>
          <a:p>
            <a:r>
              <a:rPr lang="ru-RU" sz="2400" dirty="0"/>
              <a:t>Реализовать игроков на на основе обучения с подкреплением и эволюционного подхода</a:t>
            </a:r>
          </a:p>
          <a:p>
            <a:r>
              <a:rPr lang="ru-RU" sz="2400" dirty="0"/>
              <a:t>Поведём состязание</a:t>
            </a:r>
          </a:p>
          <a:p>
            <a:r>
              <a:rPr lang="ru-RU" sz="2400" dirty="0"/>
              <a:t>Проверить: как лучше – корректировать ценности после всех ходов или только "жадных"?</a:t>
            </a:r>
          </a:p>
          <a:p>
            <a:r>
              <a:rPr lang="ru-RU" sz="2400" dirty="0"/>
              <a:t>Дополнение: победить </a:t>
            </a:r>
            <a:r>
              <a:rPr lang="en" sz="2400" dirty="0"/>
              <a:t>https://</a:t>
            </a:r>
            <a:r>
              <a:rPr lang="en" sz="2400" dirty="0" err="1"/>
              <a:t>github.com</a:t>
            </a:r>
            <a:r>
              <a:rPr lang="en" sz="2400" dirty="0"/>
              <a:t>/</a:t>
            </a:r>
            <a:r>
              <a:rPr lang="en" sz="2400" dirty="0" err="1"/>
              <a:t>dutch</a:t>
            </a:r>
            <a:r>
              <a:rPr lang="en" sz="2400" dirty="0"/>
              <a:t>-police/</a:t>
            </a:r>
            <a:r>
              <a:rPr lang="en" sz="2400" dirty="0" err="1"/>
              <a:t>TicTacToe</a:t>
            </a:r>
            <a:r>
              <a:rPr lang="en" sz="2400" dirty="0"/>
              <a:t>/blob/fb508335bc3a86faecb5c1c60d3bee94292f4635/</a:t>
            </a:r>
            <a:r>
              <a:rPr lang="en" sz="2400" dirty="0" err="1"/>
              <a:t>tictactoe.ipynb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gym.openai.com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/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C29E7-85C4-FA40-B561-3373B395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89" y="140313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1447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1335" b="-138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достижению целей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5688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5EAD5B-86F7-AC4F-809B-04EB2316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6178" t="-15172" b="-631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08464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A9858-5BDE-9846-A118-BBD506E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78" t="-36257" r="-766" b="-14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0234-EFC1-9949-BF43-54FC078D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Обобщенная итерация по стратегиям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B5BB77-0820-0F4E-8D60-6061C4819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86229"/>
            <a:ext cx="2188691" cy="3556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771048-2624-854E-9A83-D8ED586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98F9C-E472-DF4D-AB9E-84FF73E6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04" y="2133599"/>
            <a:ext cx="4915758" cy="30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6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5"/>
            <a:ext cx="7886700" cy="1325563"/>
          </a:xfrm>
        </p:spPr>
        <p:txBody>
          <a:bodyPr/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973009"/>
            <a:ext cx="7886700" cy="5637856"/>
          </a:xfrm>
        </p:spPr>
        <p:txBody>
          <a:bodyPr>
            <a:noAutofit/>
          </a:bodyPr>
          <a:lstStyle/>
          <a:p>
            <a:r>
              <a:rPr lang="ru-RU" sz="1600" dirty="0"/>
              <a:t>Цель — обыграть дилера (крупье). </a:t>
            </a:r>
          </a:p>
          <a:p>
            <a:r>
              <a:rPr lang="ru-RU" sz="1600" dirty="0"/>
              <a:t>Значения очков каждой карты: </a:t>
            </a:r>
          </a:p>
          <a:p>
            <a:pPr lvl="1"/>
            <a:r>
              <a:rPr lang="ru-RU" sz="1600" dirty="0"/>
              <a:t>от двойки до десятки — от 2 до 10 соответственно, </a:t>
            </a:r>
          </a:p>
          <a:p>
            <a:pPr lvl="1"/>
            <a:r>
              <a:rPr lang="ru-RU" sz="16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600" dirty="0"/>
              <a:t>картинок (король, дама, валет) — 10.</a:t>
            </a:r>
          </a:p>
          <a:p>
            <a:r>
              <a:rPr lang="ru-RU" sz="1600" dirty="0"/>
              <a:t>Если у игрока и дилера число очков на руках равное, то ничья.</a:t>
            </a:r>
          </a:p>
          <a:p>
            <a:r>
              <a:rPr lang="ru-RU" sz="16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600" dirty="0"/>
              <a:t>Если у игрока набралось 21 очко, то такая ситуация и называется </a:t>
            </a:r>
            <a:r>
              <a:rPr lang="ru-RU" sz="1600" i="1" dirty="0"/>
              <a:t>блек-</a:t>
            </a:r>
            <a:r>
              <a:rPr lang="ru-RU" sz="1600" i="1" dirty="0" err="1"/>
              <a:t>джек</a:t>
            </a:r>
            <a:r>
              <a:rPr lang="ru-RU" sz="1600" i="1" dirty="0"/>
              <a:t>. </a:t>
            </a:r>
            <a:r>
              <a:rPr lang="ru-RU" sz="1600" dirty="0"/>
              <a:t>Игрок выигрывает.</a:t>
            </a:r>
          </a:p>
          <a:p>
            <a:r>
              <a:rPr lang="ru-RU" sz="1600" dirty="0"/>
              <a:t>Игроку, у которого не блек-</a:t>
            </a:r>
            <a:r>
              <a:rPr lang="ru-RU" sz="1600" dirty="0" err="1"/>
              <a:t>джек</a:t>
            </a:r>
            <a:r>
              <a:rPr lang="ru-RU" sz="1600" dirty="0"/>
              <a:t>, предлагается на выбор либо взять ещё</a:t>
            </a:r>
            <a:r>
              <a:rPr lang="en" sz="1600" dirty="0"/>
              <a:t>, </a:t>
            </a:r>
            <a:r>
              <a:rPr lang="ru-RU" sz="1600" dirty="0"/>
              <a:t>либо остаться при тех картах, которые на руке.</a:t>
            </a:r>
          </a:p>
          <a:p>
            <a:r>
              <a:rPr lang="ru-RU" sz="16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600" dirty="0" err="1"/>
              <a:t>джека</a:t>
            </a:r>
            <a:r>
              <a:rPr lang="ru-RU" sz="16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6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600" dirty="0"/>
              <a:t>Пусть выигрыш – это </a:t>
            </a:r>
            <a:r>
              <a:rPr lang="en-US" sz="1600" dirty="0"/>
              <a:t>$1</a:t>
            </a:r>
            <a:r>
              <a:rPr lang="ru-RU" sz="1600" dirty="0"/>
              <a:t>, проигрыш -</a:t>
            </a:r>
            <a:r>
              <a:rPr lang="en-US" sz="1600" dirty="0"/>
              <a:t>$1</a:t>
            </a:r>
            <a:r>
              <a:rPr lang="ru-RU" sz="1600" dirty="0"/>
              <a:t>, ничья </a:t>
            </a:r>
            <a:r>
              <a:rPr lang="en-US" sz="1600" dirty="0"/>
              <a:t>$</a:t>
            </a:r>
            <a:r>
              <a:rPr lang="ru-RU" sz="1600" dirty="0"/>
              <a:t>0.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b="1" dirty="0"/>
              <a:t>Давайте определим </a:t>
            </a:r>
            <a:r>
              <a:rPr lang="en-US" sz="1600" b="1" dirty="0"/>
              <a:t>MDP </a:t>
            </a:r>
            <a:r>
              <a:rPr lang="ru-RU" sz="16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</a:t>
            </a:r>
            <a:r>
              <a:rPr lang="ru-RU" dirty="0" err="1"/>
              <a:t>дейтсвий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b="1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b="1" dirty="0" err="1"/>
              <a:t>Барто</a:t>
            </a:r>
            <a:r>
              <a:rPr lang="ru-RU" sz="2400" dirty="0"/>
              <a:t> Эндрю Г. </a:t>
            </a:r>
            <a:r>
              <a:rPr lang="ru-RU" sz="2400" b="1" dirty="0"/>
              <a:t>Обучение с подкреплением</a:t>
            </a:r>
          </a:p>
          <a:p>
            <a:r>
              <a:rPr lang="ru-RU" sz="2400" dirty="0"/>
              <a:t>Ларичев О.И. Теория и методы принятия решений, а также Хроника событий в Волшебных странах: учебник. – М.: Логос, 2000. – 296 с. </a:t>
            </a:r>
          </a:p>
          <a:p>
            <a:r>
              <a:rPr lang="ru-RU" sz="2400" dirty="0" err="1"/>
              <a:t>Афонин</a:t>
            </a:r>
            <a:r>
              <a:rPr lang="ru-RU" sz="2400" dirty="0"/>
              <a:t> К.А., </a:t>
            </a:r>
            <a:r>
              <a:rPr lang="ru-RU" sz="2400" dirty="0" err="1"/>
              <a:t>Бомас</a:t>
            </a:r>
            <a:r>
              <a:rPr lang="ru-RU" sz="2400" dirty="0"/>
              <a:t> В.В., Судаков В.А. Поддержка принятия многокритериальных решений по предпочтениям пользователя. СППР DSS/UTES. – М.:  Изд-во МАИ, 2006. – 169 с. </a:t>
            </a:r>
          </a:p>
          <a:p>
            <a:r>
              <a:rPr lang="ru-RU" sz="2400" dirty="0" err="1"/>
              <a:t>Бомас</a:t>
            </a:r>
            <a:r>
              <a:rPr lang="ru-RU" sz="2400" dirty="0"/>
              <a:t> В.В., Судаков В.А. Поддержка субъективных решений в многокритериальных задачах. – М.: Изд-во МАИ, 2011. – 173 с. </a:t>
            </a:r>
          </a:p>
          <a:p>
            <a:pPr lvl="0"/>
            <a:r>
              <a:rPr lang="ru-RU" sz="2400" dirty="0"/>
              <a:t>Лотов А.В., Поспелова И.И. Многокритериальные задачи принятия решений: учебное пособие. – </a:t>
            </a:r>
            <a:r>
              <a:rPr lang="ru-RU" sz="2400" dirty="0" err="1"/>
              <a:t>M</a:t>
            </a:r>
            <a:r>
              <a:rPr lang="ru-RU" sz="2400" dirty="0"/>
              <a:t>.: МАКС Пресс, 2008. – 197 с.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</a:t>
            </a:r>
            <a:r>
              <a:rPr lang="ru-RU" dirty="0" err="1"/>
              <a:t>Блэкджек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1925</TotalTime>
  <Words>2722</Words>
  <Application>Microsoft Macintosh PowerPoint</Application>
  <PresentationFormat>Экран (4:3)</PresentationFormat>
  <Paragraphs>493</Paragraphs>
  <Slides>81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ColfaxWeb</vt:lpstr>
      <vt:lpstr>Courier</vt:lpstr>
      <vt:lpstr>Тема Office</vt:lpstr>
      <vt:lpstr>Анализ данных и системы поддержки принятия решений</vt:lpstr>
      <vt:lpstr>Про цели</vt:lpstr>
      <vt:lpstr>Цели</vt:lpstr>
      <vt:lpstr>Реальные цели прогноза</vt:lpstr>
      <vt:lpstr>Подходы к достижению целей</vt:lpstr>
      <vt:lpstr>Машинное обучение</vt:lpstr>
      <vt:lpstr>Обучение с подкреплением</vt:lpstr>
      <vt:lpstr>Литература</vt:lpstr>
      <vt:lpstr>Характеристики</vt:lpstr>
      <vt:lpstr>Основные понятия</vt:lpstr>
      <vt:lpstr>Это не только про роботов</vt:lpstr>
      <vt:lpstr>Крестики-нолики</vt:lpstr>
      <vt:lpstr>Корректируем ценности</vt:lpstr>
      <vt:lpstr>Эволюционный алгоритм</vt:lpstr>
      <vt:lpstr>Задача</vt:lpstr>
      <vt:lpstr>gym.openai.com</vt:lpstr>
      <vt:lpstr>random_agent.py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Обобщенная итерация по стратегиям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дейтсвий</vt:lpstr>
      <vt:lpstr>Метод МК с исследовательскими стартами</vt:lpstr>
      <vt:lpstr>Решение в Блэкджек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191</cp:revision>
  <dcterms:created xsi:type="dcterms:W3CDTF">2016-10-02T08:06:42Z</dcterms:created>
  <dcterms:modified xsi:type="dcterms:W3CDTF">2020-11-06T19:33:12Z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